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  <p:sldMasterId id="2147483669" r:id="rId2"/>
    <p:sldMasterId id="2147483672" r:id="rId3"/>
    <p:sldMasterId id="2147483674" r:id="rId4"/>
  </p:sldMasterIdLst>
  <p:notesMasterIdLst>
    <p:notesMasterId r:id="rId17"/>
  </p:notesMasterIdLst>
  <p:handoutMasterIdLst>
    <p:handoutMasterId r:id="rId18"/>
  </p:handoutMasterIdLst>
  <p:sldIdLst>
    <p:sldId id="268" r:id="rId5"/>
    <p:sldId id="272" r:id="rId6"/>
    <p:sldId id="271" r:id="rId7"/>
    <p:sldId id="279" r:id="rId8"/>
    <p:sldId id="269" r:id="rId9"/>
    <p:sldId id="280" r:id="rId10"/>
    <p:sldId id="273" r:id="rId11"/>
    <p:sldId id="274" r:id="rId12"/>
    <p:sldId id="275" r:id="rId13"/>
    <p:sldId id="276" r:id="rId14"/>
    <p:sldId id="277" r:id="rId15"/>
    <p:sldId id="266" r:id="rId16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pos="1056" userDrawn="1">
          <p15:clr>
            <a:srgbClr val="A4A3A4"/>
          </p15:clr>
        </p15:guide>
        <p15:guide id="7" pos="39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2"/>
    <a:srgbClr val="4A4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4" autoAdjust="0"/>
    <p:restoredTop sz="94630" autoAdjust="0"/>
  </p:normalViewPr>
  <p:slideViewPr>
    <p:cSldViewPr>
      <p:cViewPr varScale="1">
        <p:scale>
          <a:sx n="95" d="100"/>
          <a:sy n="95" d="100"/>
        </p:scale>
        <p:origin x="200" y="568"/>
      </p:cViewPr>
      <p:guideLst>
        <p:guide orient="horz" pos="2880"/>
        <p:guide pos="2160"/>
        <p:guide pos="528"/>
        <p:guide orient="horz" pos="1008"/>
        <p:guide pos="288"/>
        <p:guide pos="1056"/>
        <p:guide pos="39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ul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29129-2590-424C-9132-69E493964030}" type="datetimeFigureOut">
              <a:rPr lang="en-US" smtClean="0">
                <a:latin typeface="Muli"/>
              </a:rPr>
              <a:pPr/>
              <a:t>6/5/20</a:t>
            </a:fld>
            <a:endParaRPr lang="en-US" dirty="0">
              <a:latin typeface="Mul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ul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0ED4C-A927-A842-B572-1AF4312EA386}" type="slidenum">
              <a:rPr lang="en-US" smtClean="0">
                <a:latin typeface="Muli"/>
              </a:rPr>
              <a:pPr/>
              <a:t>‹#›</a:t>
            </a:fld>
            <a:endParaRPr lang="en-US" dirty="0"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444815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uli"/>
              </a:defRPr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uli"/>
              </a:defRPr>
            </a:lvl1pPr>
          </a:lstStyle>
          <a:p>
            <a:fld id="{E6439749-5F7E-5648-9CD6-00744CE904A7}" type="datetimeFigureOut">
              <a:rPr lang="en-US" smtClean="0"/>
              <a:pPr/>
              <a:t>6/5/20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uli"/>
              </a:defRPr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uli"/>
              </a:defRPr>
            </a:lvl1pPr>
          </a:lstStyle>
          <a:p>
            <a:fld id="{CBDA7EEF-0713-214A-8A97-49F34C15B5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0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li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A7EEF-0713-214A-8A97-49F34C15B59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89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-Las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1447800" y="2895600"/>
            <a:ext cx="6971704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500" b="1">
                <a:solidFill>
                  <a:srgbClr val="4A4E4F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it-IT" dirty="0" smtClean="0"/>
              <a:t>Fare clic per modificare lo stile del titolo</a:t>
            </a:r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1447801" y="4284077"/>
            <a:ext cx="697170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400" b="1">
                <a:solidFill>
                  <a:srgbClr val="4A4E4F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it-IT" dirty="0" smtClean="0"/>
              <a:t>Fare clic per modificare lo stile del sottotitolo dello schema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432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0043" cy="4462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900" b="1" i="0">
                <a:solidFill>
                  <a:srgbClr val="4C4D4F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solidFill>
                  <a:srgbClr val="4C4D4F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057400"/>
            <a:ext cx="10287000" cy="990600"/>
          </a:xfrm>
        </p:spPr>
        <p:txBody>
          <a:bodyPr>
            <a:no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  <a:lvl2pPr marL="742950" indent="-285750">
              <a:buFont typeface="Courier New"/>
              <a:buChar char="o"/>
              <a:defRPr sz="2400">
                <a:latin typeface="Calibri" charset="0"/>
                <a:ea typeface="Calibri" charset="0"/>
                <a:cs typeface="Calibri" charset="0"/>
              </a:defRPr>
            </a:lvl2pPr>
            <a:lvl3pPr marL="1143000" indent="-228600">
              <a:buFont typeface="Wingdings" charset="2"/>
              <a:buChar char="§"/>
              <a:defRPr sz="2400">
                <a:latin typeface="Calibri" charset="0"/>
                <a:ea typeface="Calibri" charset="0"/>
                <a:cs typeface="Calibri" charset="0"/>
              </a:defRPr>
            </a:lvl3pPr>
            <a:lvl4pPr>
              <a:defRPr sz="2400">
                <a:latin typeface="Calibri" charset="0"/>
                <a:ea typeface="Calibri" charset="0"/>
                <a:cs typeface="Calibri" charset="0"/>
              </a:defRPr>
            </a:lvl4pPr>
            <a:lvl5pPr marL="2057400" indent="-228600">
              <a:buFont typeface="Wingdings" charset="2"/>
              <a:buChar char="²"/>
              <a:defRPr sz="24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text </a:t>
            </a:r>
            <a:r>
              <a:rPr lang="it-IT" dirty="0" err="1" smtClean="0"/>
              <a:t>styles</a:t>
            </a:r>
            <a:endParaRPr lang="it-IT" dirty="0" smtClean="0"/>
          </a:p>
          <a:p>
            <a:pPr lvl="1"/>
            <a:r>
              <a:rPr lang="it-IT" dirty="0" smtClean="0"/>
              <a:t>Second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2"/>
            <a:r>
              <a:rPr lang="it-IT" dirty="0" smtClean="0"/>
              <a:t>Third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3"/>
            <a:r>
              <a:rPr lang="it-IT" dirty="0" err="1" smtClean="0"/>
              <a:t>Fourth</a:t>
            </a:r>
            <a:r>
              <a:rPr lang="it-IT" dirty="0" smtClean="0"/>
              <a:t>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4"/>
            <a:r>
              <a:rPr lang="it-IT" dirty="0" err="1" smtClean="0"/>
              <a:t>Fifth</a:t>
            </a:r>
            <a:r>
              <a:rPr lang="it-IT" dirty="0" smtClean="0"/>
              <a:t> </a:t>
            </a:r>
            <a:r>
              <a:rPr lang="it-IT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80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900" b="1" i="0">
                <a:solidFill>
                  <a:srgbClr val="4C4D4F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="1" i="0">
                <a:solidFill>
                  <a:srgbClr val="4C4D4F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057400"/>
            <a:ext cx="10287000" cy="990600"/>
          </a:xfrm>
        </p:spPr>
        <p:txBody>
          <a:bodyPr>
            <a:no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  <a:lvl2pPr marL="742950" indent="-285750">
              <a:buFont typeface="Courier New"/>
              <a:buChar char="o"/>
              <a:defRPr sz="2400">
                <a:latin typeface="Calibri" charset="0"/>
                <a:ea typeface="Calibri" charset="0"/>
                <a:cs typeface="Calibri" charset="0"/>
              </a:defRPr>
            </a:lvl2pPr>
            <a:lvl3pPr marL="1143000" indent="-228600">
              <a:buFont typeface="Wingdings" charset="2"/>
              <a:buChar char="§"/>
              <a:defRPr sz="2400">
                <a:latin typeface="Calibri" charset="0"/>
                <a:ea typeface="Calibri" charset="0"/>
                <a:cs typeface="Calibri" charset="0"/>
              </a:defRPr>
            </a:lvl3pPr>
            <a:lvl4pPr>
              <a:defRPr sz="2400">
                <a:latin typeface="Calibri" charset="0"/>
                <a:ea typeface="Calibri" charset="0"/>
                <a:cs typeface="Calibri" charset="0"/>
              </a:defRPr>
            </a:lvl4pPr>
            <a:lvl5pPr marL="2057400" indent="-228600">
              <a:buFont typeface="Wingdings" charset="2"/>
              <a:buChar char="²"/>
              <a:defRPr sz="24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text </a:t>
            </a:r>
            <a:r>
              <a:rPr lang="it-IT" dirty="0" err="1" smtClean="0"/>
              <a:t>styles</a:t>
            </a:r>
            <a:endParaRPr lang="it-IT" dirty="0" smtClean="0"/>
          </a:p>
          <a:p>
            <a:pPr lvl="1"/>
            <a:r>
              <a:rPr lang="it-IT" dirty="0" smtClean="0"/>
              <a:t>Second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2"/>
            <a:r>
              <a:rPr lang="it-IT" dirty="0" smtClean="0"/>
              <a:t>Third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3"/>
            <a:r>
              <a:rPr lang="it-IT" dirty="0" err="1" smtClean="0"/>
              <a:t>Fourth</a:t>
            </a:r>
            <a:r>
              <a:rPr lang="it-IT" dirty="0" smtClean="0"/>
              <a:t>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4"/>
            <a:r>
              <a:rPr lang="it-IT" dirty="0" err="1" smtClean="0"/>
              <a:t>Fifth</a:t>
            </a:r>
            <a:r>
              <a:rPr lang="it-IT" dirty="0" smtClean="0"/>
              <a:t> </a:t>
            </a:r>
            <a:r>
              <a:rPr lang="it-IT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555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900" b="1" i="0">
                <a:solidFill>
                  <a:srgbClr val="4C4D4F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43000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solidFill>
                  <a:srgbClr val="4C4D4F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xmlns="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rPr lang="en-US"/>
              <a:pPr/>
              <a:t>6/5/20</a:t>
            </a:fld>
            <a:endParaRPr lang="it-IT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057400"/>
            <a:ext cx="10287000" cy="990600"/>
          </a:xfrm>
        </p:spPr>
        <p:txBody>
          <a:bodyPr>
            <a:no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  <a:lvl2pPr marL="742950" indent="-285750">
              <a:buFont typeface="Courier New"/>
              <a:buChar char="o"/>
              <a:defRPr sz="2400">
                <a:latin typeface="Calibri" charset="0"/>
                <a:ea typeface="Calibri" charset="0"/>
                <a:cs typeface="Calibri" charset="0"/>
              </a:defRPr>
            </a:lvl2pPr>
            <a:lvl3pPr marL="1143000" indent="-228600">
              <a:buFont typeface="Wingdings" charset="2"/>
              <a:buChar char="§"/>
              <a:defRPr sz="2400">
                <a:latin typeface="Calibri" charset="0"/>
                <a:ea typeface="Calibri" charset="0"/>
                <a:cs typeface="Calibri" charset="0"/>
              </a:defRPr>
            </a:lvl3pPr>
            <a:lvl4pPr>
              <a:defRPr sz="2400">
                <a:latin typeface="Calibri" charset="0"/>
                <a:ea typeface="Calibri" charset="0"/>
                <a:cs typeface="Calibri" charset="0"/>
              </a:defRPr>
            </a:lvl4pPr>
            <a:lvl5pPr marL="2057400" indent="-228600">
              <a:buFont typeface="Wingdings" charset="2"/>
              <a:buChar char="²"/>
              <a:defRPr sz="2400"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text </a:t>
            </a:r>
            <a:r>
              <a:rPr lang="it-IT" dirty="0" err="1" smtClean="0"/>
              <a:t>styles</a:t>
            </a:r>
            <a:endParaRPr lang="it-IT" dirty="0" smtClean="0"/>
          </a:p>
          <a:p>
            <a:pPr lvl="1"/>
            <a:r>
              <a:rPr lang="it-IT" dirty="0" smtClean="0"/>
              <a:t>Second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2"/>
            <a:r>
              <a:rPr lang="it-IT" dirty="0" smtClean="0"/>
              <a:t>Third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3"/>
            <a:r>
              <a:rPr lang="it-IT" dirty="0" err="1" smtClean="0"/>
              <a:t>Fourth</a:t>
            </a:r>
            <a:r>
              <a:rPr lang="it-IT" dirty="0" smtClean="0"/>
              <a:t>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4"/>
            <a:r>
              <a:rPr lang="it-IT" dirty="0" err="1" smtClean="0"/>
              <a:t>Fifth</a:t>
            </a:r>
            <a:r>
              <a:rPr lang="it-IT" dirty="0" smtClean="0"/>
              <a:t> </a:t>
            </a:r>
            <a:r>
              <a:rPr lang="it-IT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555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Relationship Id="rId3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48">
            <a:extLst>
              <a:ext uri="{FF2B5EF4-FFF2-40B4-BE49-F238E27FC236}">
                <a16:creationId xmlns:a16="http://schemas.microsoft.com/office/drawing/2014/main" xmlns="" id="{1EB0BE17-4406-2547-BD41-BBF8482A0E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object 17"/>
          <p:cNvSpPr txBox="1"/>
          <p:nvPr/>
        </p:nvSpPr>
        <p:spPr>
          <a:xfrm>
            <a:off x="2332113" y="6340712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This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project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has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received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Muli"/>
              </a:rPr>
              <a:t>funding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Muli"/>
              </a:rPr>
              <a:t>from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Muli"/>
              </a:rPr>
              <a:t>the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European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Union’s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Horizon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Muli"/>
              </a:rPr>
              <a:t>2020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research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Muli"/>
              </a:rPr>
              <a:t>and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Muli"/>
              </a:rPr>
              <a:t>innovation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Muli"/>
              </a:rPr>
              <a:t>programme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under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Muli"/>
              </a:rPr>
              <a:t>grant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agreement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No.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Muli"/>
              </a:rPr>
              <a:t>823852</a:t>
            </a:r>
            <a:endParaRPr sz="750" dirty="0">
              <a:latin typeface="Muli" pitchFamily="2" charset="77"/>
              <a:cs typeface="Muli"/>
            </a:endParaRPr>
          </a:p>
        </p:txBody>
      </p:sp>
      <p:grpSp>
        <p:nvGrpSpPr>
          <p:cNvPr id="11" name="Gruppo 49">
            <a:extLst>
              <a:ext uri="{FF2B5EF4-FFF2-40B4-BE49-F238E27FC236}">
                <a16:creationId xmlns:a16="http://schemas.microsoft.com/office/drawing/2014/main" xmlns="" id="{7D04B1C9-7F08-9D47-BE96-BA7CF7910F57}"/>
              </a:ext>
            </a:extLst>
          </p:cNvPr>
          <p:cNvGrpSpPr/>
          <p:nvPr/>
        </p:nvGrpSpPr>
        <p:grpSpPr>
          <a:xfrm>
            <a:off x="1681163" y="6228257"/>
            <a:ext cx="486409" cy="345440"/>
            <a:chOff x="995362" y="6228257"/>
            <a:chExt cx="486409" cy="345440"/>
          </a:xfrm>
        </p:grpSpPr>
        <p:sp>
          <p:nvSpPr>
            <p:cNvPr id="12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3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4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5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6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7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8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9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20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</p:grpSp>
      <p:pic>
        <p:nvPicPr>
          <p:cNvPr id="21" name="Immagine 2">
            <a:extLst>
              <a:ext uri="{FF2B5EF4-FFF2-40B4-BE49-F238E27FC236}">
                <a16:creationId xmlns:a16="http://schemas.microsoft.com/office/drawing/2014/main" xmlns="" id="{59ED750F-C77A-F24E-8961-FB46DDD5A1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2000"/>
            <a:ext cx="2743200" cy="13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1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2528A25B-B3ED-E542-825D-E47ADBA26C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9" name="Segnaposto data 3">
            <a:extLst>
              <a:ext uri="{FF2B5EF4-FFF2-40B4-BE49-F238E27FC236}">
                <a16:creationId xmlns:a16="http://schemas.microsoft.com/office/drawing/2014/main" xmlns="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0" y="64008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rPr lang="en-US"/>
              <a:pPr/>
              <a:t>6/5/20</a:t>
            </a:fld>
            <a:endParaRPr lang="it-IT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109728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</a:t>
            </a:r>
            <a:r>
              <a:rPr lang="it-IT" dirty="0" err="1" smtClean="0"/>
              <a:t>title</a:t>
            </a:r>
            <a:r>
              <a:rPr lang="it-IT" dirty="0" smtClean="0"/>
              <a:t>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text </a:t>
            </a:r>
            <a:r>
              <a:rPr lang="it-IT" dirty="0" err="1" smtClean="0"/>
              <a:t>styles</a:t>
            </a:r>
            <a:endParaRPr lang="it-IT" dirty="0" smtClean="0"/>
          </a:p>
          <a:p>
            <a:pPr lvl="1"/>
            <a:r>
              <a:rPr lang="it-IT" dirty="0" smtClean="0"/>
              <a:t>Second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2"/>
            <a:r>
              <a:rPr lang="it-IT" dirty="0" smtClean="0"/>
              <a:t>Third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3"/>
            <a:r>
              <a:rPr lang="it-IT" dirty="0" err="1" smtClean="0"/>
              <a:t>Fourth</a:t>
            </a:r>
            <a:r>
              <a:rPr lang="it-IT" dirty="0" smtClean="0"/>
              <a:t>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4"/>
            <a:r>
              <a:rPr lang="it-IT" dirty="0" err="1" smtClean="0"/>
              <a:t>Fifth</a:t>
            </a:r>
            <a:r>
              <a:rPr lang="it-IT" dirty="0" smtClean="0"/>
              <a:t> </a:t>
            </a:r>
            <a:r>
              <a:rPr lang="it-IT" dirty="0" err="1" smtClean="0"/>
              <a:t>level</a:t>
            </a:r>
            <a:endParaRPr lang="en-US" dirty="0"/>
          </a:p>
        </p:txBody>
      </p:sp>
      <p:sp>
        <p:nvSpPr>
          <p:cNvPr id="33" name="object 17"/>
          <p:cNvSpPr txBox="1"/>
          <p:nvPr/>
        </p:nvSpPr>
        <p:spPr>
          <a:xfrm>
            <a:off x="1108150" y="6437055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This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project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has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received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Muli"/>
              </a:rPr>
              <a:t>funding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Muli"/>
              </a:rPr>
              <a:t>from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Muli"/>
              </a:rPr>
              <a:t>the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European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Union’s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Horizon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Muli"/>
              </a:rPr>
              <a:t>2020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research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Muli"/>
              </a:rPr>
              <a:t>and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Muli"/>
              </a:rPr>
              <a:t>innovation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Muli"/>
              </a:rPr>
              <a:t>programme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under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Muli"/>
              </a:rPr>
              <a:t>grant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agreement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No.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Muli"/>
              </a:rPr>
              <a:t>823852</a:t>
            </a:r>
            <a:endParaRPr sz="750" dirty="0">
              <a:solidFill>
                <a:schemeClr val="tx1"/>
              </a:solidFill>
              <a:latin typeface="Muli" pitchFamily="2" charset="77"/>
              <a:cs typeface="Muli"/>
            </a:endParaRPr>
          </a:p>
        </p:txBody>
      </p:sp>
      <p:grpSp>
        <p:nvGrpSpPr>
          <p:cNvPr id="34" name="Gruppo 49">
            <a:extLst>
              <a:ext uri="{FF2B5EF4-FFF2-40B4-BE49-F238E27FC236}">
                <a16:creationId xmlns:a16="http://schemas.microsoft.com/office/drawing/2014/main" xmlns="" id="{7D04B1C9-7F08-9D47-BE96-BA7CF7910F57}"/>
              </a:ext>
            </a:extLst>
          </p:cNvPr>
          <p:cNvGrpSpPr/>
          <p:nvPr/>
        </p:nvGrpSpPr>
        <p:grpSpPr>
          <a:xfrm>
            <a:off x="457200" y="6324600"/>
            <a:ext cx="486409" cy="345440"/>
            <a:chOff x="995362" y="6228257"/>
            <a:chExt cx="486409" cy="345440"/>
          </a:xfrm>
        </p:grpSpPr>
        <p:sp>
          <p:nvSpPr>
            <p:cNvPr id="35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36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37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38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39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40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41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42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43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620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rgbClr val="434342"/>
          </a:solidFill>
          <a:latin typeface="Calibri" charset="0"/>
          <a:ea typeface="Calibri" charset="0"/>
          <a:cs typeface="Calibri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kern="1200">
          <a:solidFill>
            <a:srgbClr val="434342"/>
          </a:solidFill>
          <a:latin typeface="Calibri" charset="0"/>
          <a:ea typeface="Calibri" charset="0"/>
          <a:cs typeface="Calibri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434342"/>
          </a:solidFill>
          <a:latin typeface="Calibri" charset="0"/>
          <a:ea typeface="Calibri" charset="0"/>
          <a:cs typeface="Calibri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34342"/>
          </a:solidFill>
          <a:latin typeface="Calibri" charset="0"/>
          <a:ea typeface="Calibri" charset="0"/>
          <a:cs typeface="Calibri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34342"/>
          </a:solidFill>
          <a:latin typeface="Calibri" charset="0"/>
          <a:ea typeface="Calibri" charset="0"/>
          <a:cs typeface="Calibri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34342"/>
          </a:solidFill>
          <a:latin typeface="Calibri" charset="0"/>
          <a:ea typeface="Calibri" charset="0"/>
          <a:cs typeface="Calibri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7">
            <a:extLst>
              <a:ext uri="{FF2B5EF4-FFF2-40B4-BE49-F238E27FC236}">
                <a16:creationId xmlns:a16="http://schemas.microsoft.com/office/drawing/2014/main" xmlns="" id="{3DA76E71-90F4-594C-8F95-9C1B8B8402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867400"/>
            <a:ext cx="12179300" cy="990600"/>
          </a:xfrm>
          <a:prstGeom prst="rect">
            <a:avLst/>
          </a:prstGeom>
        </p:spPr>
      </p:pic>
      <p:sp>
        <p:nvSpPr>
          <p:cNvPr id="8" name="object 17"/>
          <p:cNvSpPr txBox="1"/>
          <p:nvPr/>
        </p:nvSpPr>
        <p:spPr>
          <a:xfrm>
            <a:off x="1108150" y="6589455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This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project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has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received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Muli"/>
              </a:rPr>
              <a:t>funding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Muli"/>
              </a:rPr>
              <a:t>from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Muli"/>
              </a:rPr>
              <a:t>the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European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Union’s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Horizon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Muli"/>
              </a:rPr>
              <a:t>2020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research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Muli"/>
              </a:rPr>
              <a:t>and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Muli"/>
              </a:rPr>
              <a:t>innovation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Muli"/>
              </a:rPr>
              <a:t>programme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under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Muli"/>
              </a:rPr>
              <a:t>grant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agreement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No.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Muli"/>
              </a:rPr>
              <a:t>823852</a:t>
            </a:r>
            <a:endParaRPr sz="750" dirty="0">
              <a:solidFill>
                <a:schemeClr val="tx1"/>
              </a:solidFill>
              <a:latin typeface="Muli" pitchFamily="2" charset="77"/>
              <a:cs typeface="Muli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xmlns="" id="{7D04B1C9-7F08-9D47-BE96-BA7CF7910F57}"/>
              </a:ext>
            </a:extLst>
          </p:cNvPr>
          <p:cNvGrpSpPr/>
          <p:nvPr/>
        </p:nvGrpSpPr>
        <p:grpSpPr>
          <a:xfrm>
            <a:off x="457200" y="6477000"/>
            <a:ext cx="486409" cy="345440"/>
            <a:chOff x="995362" y="6228257"/>
            <a:chExt cx="486409" cy="345440"/>
          </a:xfrm>
        </p:grpSpPr>
        <p:sp>
          <p:nvSpPr>
            <p:cNvPr id="10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1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2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3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4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5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6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7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8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</p:grpSp>
      <p:sp>
        <p:nvSpPr>
          <p:cNvPr id="1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109728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</a:t>
            </a:r>
            <a:r>
              <a:rPr lang="it-IT" dirty="0" err="1" smtClean="0"/>
              <a:t>title</a:t>
            </a:r>
            <a:r>
              <a:rPr lang="it-IT" dirty="0" smtClean="0"/>
              <a:t>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text </a:t>
            </a:r>
            <a:r>
              <a:rPr lang="it-IT" dirty="0" err="1" smtClean="0"/>
              <a:t>styles</a:t>
            </a:r>
            <a:endParaRPr lang="it-IT" dirty="0" smtClean="0"/>
          </a:p>
          <a:p>
            <a:pPr lvl="1"/>
            <a:r>
              <a:rPr lang="it-IT" dirty="0" smtClean="0"/>
              <a:t>Second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2"/>
            <a:r>
              <a:rPr lang="it-IT" dirty="0" smtClean="0"/>
              <a:t>Third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3"/>
            <a:r>
              <a:rPr lang="it-IT" dirty="0" err="1" smtClean="0"/>
              <a:t>Fourth</a:t>
            </a:r>
            <a:r>
              <a:rPr lang="it-IT" dirty="0" smtClean="0"/>
              <a:t>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4"/>
            <a:r>
              <a:rPr lang="it-IT" dirty="0" err="1" smtClean="0"/>
              <a:t>Fifth</a:t>
            </a:r>
            <a:r>
              <a:rPr lang="it-IT" dirty="0" smtClean="0"/>
              <a:t> </a:t>
            </a:r>
            <a:r>
              <a:rPr lang="it-IT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05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rgbClr val="434342"/>
          </a:solidFill>
          <a:latin typeface="Calibri" charset="0"/>
          <a:ea typeface="Calibri" charset="0"/>
          <a:cs typeface="Calibri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34342"/>
          </a:solidFill>
          <a:latin typeface="Calibri" charset="0"/>
          <a:ea typeface="Calibri" charset="0"/>
          <a:cs typeface="Calibri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434342"/>
          </a:solidFill>
          <a:latin typeface="Calibri" charset="0"/>
          <a:ea typeface="Calibri" charset="0"/>
          <a:cs typeface="Calibri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34342"/>
          </a:solidFill>
          <a:latin typeface="Calibri" charset="0"/>
          <a:ea typeface="Calibri" charset="0"/>
          <a:cs typeface="Calibri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34342"/>
          </a:solidFill>
          <a:latin typeface="Calibri" charset="0"/>
          <a:ea typeface="Calibri" charset="0"/>
          <a:cs typeface="Calibri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34342"/>
          </a:solidFill>
          <a:latin typeface="Calibri" charset="0"/>
          <a:ea typeface="Calibri" charset="0"/>
          <a:cs typeface="Calibri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xmlns="" id="{2528A25B-B3ED-E542-825D-E47ADBA26C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109728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882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rgbClr val="434342"/>
          </a:solidFill>
          <a:latin typeface="Calibri" charset="0"/>
          <a:ea typeface="Calibri" charset="0"/>
          <a:cs typeface="Calibri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34342"/>
          </a:solidFill>
          <a:latin typeface="Calibri" charset="0"/>
          <a:ea typeface="Calibri" charset="0"/>
          <a:cs typeface="Calibri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434342"/>
          </a:solidFill>
          <a:latin typeface="Calibri" charset="0"/>
          <a:ea typeface="Calibri" charset="0"/>
          <a:cs typeface="Calibri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34342"/>
          </a:solidFill>
          <a:latin typeface="Calibri" charset="0"/>
          <a:ea typeface="Calibri" charset="0"/>
          <a:cs typeface="Calibri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34342"/>
          </a:solidFill>
          <a:latin typeface="Calibri" charset="0"/>
          <a:ea typeface="Calibri" charset="0"/>
          <a:cs typeface="Calibri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34342"/>
          </a:solidFill>
          <a:latin typeface="Calibri" charset="0"/>
          <a:ea typeface="Calibri" charset="0"/>
          <a:cs typeface="Calibri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panosc-portal/helm-chart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visa.ill.fr/" TargetMode="External"/><Relationship Id="rId3" Type="http://schemas.openxmlformats.org/officeDocument/2006/relationships/hyperlink" Target="http://www.calipsoplus.eu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panosc.eu/x/lwCm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onfluence.panosc.eu/x/IwG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onfluence.panosc.eu/x/lwCm" TargetMode="External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osc-portal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90" dirty="0" err="1" smtClean="0">
                <a:latin typeface="Calibri" charset="0"/>
                <a:ea typeface="Calibri" charset="0"/>
                <a:cs typeface="Calibri" charset="0"/>
              </a:rPr>
              <a:t>PaNOSC</a:t>
            </a:r>
            <a:r>
              <a:rPr lang="en-US" spc="90" dirty="0" smtClean="0">
                <a:latin typeface="Calibri" charset="0"/>
                <a:ea typeface="Calibri" charset="0"/>
                <a:cs typeface="Calibri" charset="0"/>
              </a:rPr>
              <a:t> Portal Architecture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1447801" y="4284077"/>
            <a:ext cx="6971704" cy="815608"/>
          </a:xfrm>
        </p:spPr>
        <p:txBody>
          <a:bodyPr/>
          <a:lstStyle/>
          <a:p>
            <a:pPr>
              <a:spcBef>
                <a:spcPts val="690"/>
              </a:spcBef>
            </a:pPr>
            <a:r>
              <a:rPr lang="en-US" spc="50" dirty="0" smtClean="0">
                <a:solidFill>
                  <a:srgbClr val="4C4D4F"/>
                </a:solidFill>
              </a:rPr>
              <a:t>16th</a:t>
            </a:r>
            <a:r>
              <a:rPr lang="en-US" spc="75" dirty="0" smtClean="0">
                <a:solidFill>
                  <a:srgbClr val="4C4D4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pc="10" dirty="0" smtClean="0">
                <a:solidFill>
                  <a:srgbClr val="4C4D4F"/>
                </a:solidFill>
                <a:latin typeface="Calibri" charset="0"/>
                <a:ea typeface="Calibri" charset="0"/>
                <a:cs typeface="Calibri" charset="0"/>
              </a:rPr>
              <a:t>June,</a:t>
            </a:r>
            <a:r>
              <a:rPr lang="en-US" spc="-60" dirty="0" smtClean="0">
                <a:solidFill>
                  <a:srgbClr val="4C4D4F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pc="90" dirty="0" smtClean="0">
                <a:solidFill>
                  <a:srgbClr val="4C4D4F"/>
                </a:solidFill>
                <a:latin typeface="Calibri" charset="0"/>
                <a:ea typeface="Calibri" charset="0"/>
                <a:cs typeface="Calibri" charset="0"/>
              </a:rPr>
              <a:t>2020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>
              <a:spcBef>
                <a:spcPts val="590"/>
              </a:spcBef>
            </a:pPr>
            <a:r>
              <a:rPr lang="en-US" spc="-5" dirty="0" smtClean="0">
                <a:solidFill>
                  <a:srgbClr val="4C4D4F"/>
                </a:solidFill>
                <a:latin typeface="Calibri" charset="0"/>
                <a:ea typeface="Calibri" charset="0"/>
                <a:cs typeface="Calibri" charset="0"/>
              </a:rPr>
              <a:t>Authors: </a:t>
            </a:r>
            <a:r>
              <a:rPr lang="en-US" b="0" spc="-5" dirty="0" smtClean="0">
                <a:solidFill>
                  <a:srgbClr val="4C4D4F"/>
                </a:solidFill>
                <a:latin typeface="Calibri" charset="0"/>
                <a:ea typeface="Calibri" charset="0"/>
                <a:cs typeface="Calibri" charset="0"/>
              </a:rPr>
              <a:t>J</a:t>
            </a:r>
            <a:r>
              <a:rPr lang="en-US" b="0" spc="-5" dirty="0" smtClean="0">
                <a:solidFill>
                  <a:srgbClr val="4C4D4F"/>
                </a:solidFill>
                <a:latin typeface="Calibri" charset="0"/>
                <a:ea typeface="Calibri" charset="0"/>
                <a:cs typeface="Calibri" charset="0"/>
              </a:rPr>
              <a:t>. </a:t>
            </a:r>
            <a:r>
              <a:rPr lang="en-US" b="0" spc="-5" dirty="0" smtClean="0">
                <a:solidFill>
                  <a:srgbClr val="4C4D4F"/>
                </a:solidFill>
                <a:latin typeface="Calibri" charset="0"/>
                <a:ea typeface="Calibri" charset="0"/>
                <a:cs typeface="Calibri" charset="0"/>
              </a:rPr>
              <a:t>Hall (ILL), S. </a:t>
            </a:r>
            <a:r>
              <a:rPr lang="en-US" b="0" spc="-5" dirty="0" err="1" smtClean="0">
                <a:solidFill>
                  <a:srgbClr val="4C4D4F"/>
                </a:solidFill>
                <a:latin typeface="Calibri" charset="0"/>
                <a:ea typeface="Calibri" charset="0"/>
                <a:cs typeface="Calibri" charset="0"/>
              </a:rPr>
              <a:t>Caunt</a:t>
            </a:r>
            <a:r>
              <a:rPr lang="en-US" b="0" spc="-5" dirty="0" smtClean="0">
                <a:solidFill>
                  <a:srgbClr val="4C4D4F"/>
                </a:solidFill>
                <a:latin typeface="Calibri" charset="0"/>
                <a:ea typeface="Calibri" charset="0"/>
                <a:cs typeface="Calibri" charset="0"/>
              </a:rPr>
              <a:t> (ILL), W</a:t>
            </a:r>
            <a:r>
              <a:rPr lang="en-US" b="0" spc="-5" dirty="0" smtClean="0">
                <a:solidFill>
                  <a:srgbClr val="4C4D4F"/>
                </a:solidFill>
                <a:latin typeface="Calibri" charset="0"/>
                <a:ea typeface="Calibri" charset="0"/>
                <a:cs typeface="Calibri" charset="0"/>
              </a:rPr>
              <a:t>. </a:t>
            </a:r>
            <a:r>
              <a:rPr lang="en-US" b="0" spc="-5" dirty="0" smtClean="0">
                <a:solidFill>
                  <a:srgbClr val="4C4D4F"/>
                </a:solidFill>
                <a:latin typeface="Calibri" charset="0"/>
                <a:ea typeface="Calibri" charset="0"/>
                <a:cs typeface="Calibri" charset="0"/>
              </a:rPr>
              <a:t>Turner (ILL)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8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Facility Deployment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124744"/>
            <a:ext cx="6430888" cy="4824536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b="1" dirty="0"/>
              <a:t>Automated the deployment of the portal</a:t>
            </a:r>
          </a:p>
          <a:p>
            <a:pPr lvl="1" fontAlgn="base"/>
            <a:r>
              <a:rPr lang="en-US" dirty="0"/>
              <a:t>Use </a:t>
            </a:r>
            <a:r>
              <a:rPr lang="en-US" dirty="0"/>
              <a:t>K</a:t>
            </a:r>
            <a:r>
              <a:rPr lang="en-US" dirty="0" smtClean="0"/>
              <a:t>ubernetes </a:t>
            </a:r>
            <a:r>
              <a:rPr lang="en-US" dirty="0"/>
              <a:t>to manage the orchestration of the </a:t>
            </a:r>
            <a:r>
              <a:rPr lang="en-US" dirty="0" smtClean="0"/>
              <a:t>micro-services</a:t>
            </a:r>
            <a:endParaRPr lang="en-US" dirty="0"/>
          </a:p>
          <a:p>
            <a:pPr fontAlgn="base"/>
            <a:r>
              <a:rPr lang="en-US" b="1" dirty="0"/>
              <a:t>Packaged as HELM charts</a:t>
            </a:r>
          </a:p>
          <a:p>
            <a:pPr lvl="1" fontAlgn="base"/>
            <a:r>
              <a:rPr lang="en-US" dirty="0"/>
              <a:t>Configurable for site specific needs</a:t>
            </a:r>
          </a:p>
          <a:p>
            <a:pPr lvl="1" fontAlgn="base"/>
            <a:r>
              <a:rPr lang="en-US" dirty="0"/>
              <a:t>Easy to upgrade</a:t>
            </a:r>
          </a:p>
          <a:p>
            <a:pPr lvl="1" fontAlgn="base"/>
            <a:r>
              <a:rPr lang="en-US" dirty="0"/>
              <a:t>First stable production </a:t>
            </a:r>
            <a:r>
              <a:rPr lang="en-US" dirty="0" smtClean="0"/>
              <a:t>release</a:t>
            </a:r>
          </a:p>
          <a:p>
            <a:pPr lvl="1" fontAlgn="base"/>
            <a:r>
              <a:rPr lang="en-US" dirty="0" smtClean="0"/>
              <a:t>Open sourced on </a:t>
            </a:r>
            <a:r>
              <a:rPr lang="en-US" dirty="0" smtClean="0">
                <a:hlinkClick r:id="rId2"/>
              </a:rPr>
              <a:t>GitHub</a:t>
            </a:r>
            <a:endParaRPr lang="en-US" dirty="0"/>
          </a:p>
          <a:p>
            <a:pPr fontAlgn="base"/>
            <a:r>
              <a:rPr lang="en-US" b="1" dirty="0"/>
              <a:t>Demo version available</a:t>
            </a:r>
          </a:p>
          <a:p>
            <a:pPr lvl="1" fontAlgn="base"/>
            <a:r>
              <a:rPr lang="en-US" dirty="0"/>
              <a:t>Single command, no configuration</a:t>
            </a:r>
          </a:p>
          <a:p>
            <a:pPr lvl="1" fontAlgn="base"/>
            <a:r>
              <a:rPr lang="en-US" dirty="0"/>
              <a:t>Dummy environment</a:t>
            </a:r>
          </a:p>
          <a:p>
            <a:pPr lvl="1" fontAlgn="base"/>
            <a:r>
              <a:rPr lang="en-US" dirty="0"/>
              <a:t>Allows for simple testing of latest </a:t>
            </a:r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5122" name="Picture 2" descr="https://lh3.googleusercontent.com/JBUOMtyvD8XcN3eTsYdpmvBHyClGNl6aMmymLvLO85gmTu9DMd_0ar7MWFAHMYeNAkrXFRhNcW5tg7btBZQGMUup9kbntqJk8lVIyUeWDA9z_a4yCE0rPhLzjNh02lN5ysLXR__MZ4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6" y="3356992"/>
            <a:ext cx="4000169" cy="240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6.googleusercontent.com/V2dqH1r_EsEQPB8kay3NLPXj3xn8JPmNWTrNMoQxuhCJ76LBPFlo8yZHVv441Rjc3cUW_yPe49cOs2zJMJqqBY7I2rCfiHtpaf8NqTCibVbeTzl6iwvaCrIeFvoMIPDQBbWEnndbl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89" y="908720"/>
            <a:ext cx="2590654" cy="22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44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and Roadmap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052736"/>
            <a:ext cx="7439000" cy="4896544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US" b="1" dirty="0" smtClean="0"/>
              <a:t>First development </a:t>
            </a:r>
            <a:r>
              <a:rPr lang="en-US" b="1" dirty="0"/>
              <a:t>iteration completed</a:t>
            </a:r>
          </a:p>
          <a:p>
            <a:pPr fontAlgn="base"/>
            <a:r>
              <a:rPr lang="en-US" b="1" dirty="0"/>
              <a:t>Validated the architecture</a:t>
            </a:r>
          </a:p>
          <a:p>
            <a:pPr lvl="1" fontAlgn="base"/>
            <a:r>
              <a:rPr lang="en-US" dirty="0"/>
              <a:t>Feedback from partners</a:t>
            </a:r>
          </a:p>
          <a:p>
            <a:pPr fontAlgn="base"/>
            <a:r>
              <a:rPr lang="en-US" b="1" dirty="0"/>
              <a:t>Next stage is to integrate the frontend and backend developments</a:t>
            </a:r>
          </a:p>
          <a:p>
            <a:pPr fontAlgn="base"/>
            <a:r>
              <a:rPr lang="en-US" b="1" dirty="0"/>
              <a:t>Looking at integrating</a:t>
            </a:r>
          </a:p>
          <a:p>
            <a:pPr lvl="1" fontAlgn="base"/>
            <a:r>
              <a:rPr lang="en-US" dirty="0"/>
              <a:t>FAIR Data API of WP3 </a:t>
            </a:r>
          </a:p>
          <a:p>
            <a:pPr lvl="1" fontAlgn="base"/>
            <a:r>
              <a:rPr lang="en-US" dirty="0"/>
              <a:t>Data Access from WP6</a:t>
            </a:r>
          </a:p>
          <a:p>
            <a:pPr fontAlgn="base"/>
            <a:r>
              <a:rPr lang="en-US" b="1" dirty="0"/>
              <a:t>Development of other </a:t>
            </a:r>
            <a:r>
              <a:rPr lang="en-US" b="1" dirty="0" smtClean="0"/>
              <a:t>micro-services</a:t>
            </a:r>
            <a:endParaRPr lang="en-US" b="1" dirty="0"/>
          </a:p>
          <a:p>
            <a:pPr lvl="1" fontAlgn="base"/>
            <a:r>
              <a:rPr lang="en-US" dirty="0"/>
              <a:t>SLURM and OpenStack Cloud Providers (priority)</a:t>
            </a:r>
          </a:p>
          <a:p>
            <a:pPr lvl="1" fontAlgn="base"/>
            <a:r>
              <a:rPr lang="en-US" dirty="0"/>
              <a:t>Messaging / Notification service</a:t>
            </a:r>
          </a:p>
          <a:p>
            <a:pPr lvl="1" fontAlgn="base"/>
            <a:r>
              <a:rPr lang="en-US" dirty="0"/>
              <a:t>Quota service</a:t>
            </a:r>
          </a:p>
          <a:p>
            <a:pPr lvl="1" fontAlgn="base"/>
            <a:r>
              <a:rPr lang="en-US" dirty="0"/>
              <a:t>Metrics </a:t>
            </a:r>
            <a:r>
              <a:rPr lang="en-US" dirty="0" smtClean="0"/>
              <a:t>service</a:t>
            </a:r>
          </a:p>
          <a:p>
            <a:r>
              <a:rPr lang="en-US" dirty="0"/>
              <a:t>Demonstrator </a:t>
            </a:r>
            <a:r>
              <a:rPr lang="en-US" dirty="0" smtClean="0"/>
              <a:t>deployed at each site: November 2021</a:t>
            </a:r>
            <a:endParaRPr lang="en-US" dirty="0"/>
          </a:p>
          <a:p>
            <a:r>
              <a:rPr lang="en-US" dirty="0" smtClean="0"/>
              <a:t>Obtain user </a:t>
            </a:r>
            <a:r>
              <a:rPr lang="en-US" dirty="0"/>
              <a:t>feedback after beta testing / </a:t>
            </a:r>
            <a:r>
              <a:rPr lang="en-US" dirty="0" smtClean="0"/>
              <a:t>validation: May 2022</a:t>
            </a:r>
          </a:p>
          <a:p>
            <a:r>
              <a:rPr lang="en-US" dirty="0" smtClean="0"/>
              <a:t>Deployment onto EOSC: November 2022</a:t>
            </a:r>
            <a:endParaRPr lang="en-US" dirty="0"/>
          </a:p>
        </p:txBody>
      </p:sp>
      <p:pic>
        <p:nvPicPr>
          <p:cNvPr id="6146" name="Picture 2" descr="https://lh5.googleusercontent.com/cvcgW_8q0rsUYOZN4jT8150pK9qx3rxi4gQ761JN27tpODPsexLcnAWjFGBBqeV-UBoL2l_UFKeS7p0wwX1p_9jSq-bVgnD-Y2l3ZbPywtJ4Q-5wlFSoL0F0vmaQzNrZIBc1XLgRp_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1700808"/>
            <a:ext cx="3276074" cy="327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92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78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9941" y="1484784"/>
            <a:ext cx="10287000" cy="4104456"/>
          </a:xfrm>
        </p:spPr>
        <p:txBody>
          <a:bodyPr/>
          <a:lstStyle/>
          <a:p>
            <a:pPr fontAlgn="base"/>
            <a:r>
              <a:rPr lang="en-US" dirty="0"/>
              <a:t>What is the </a:t>
            </a:r>
            <a:r>
              <a:rPr lang="en-US" dirty="0" err="1"/>
              <a:t>PaNOSC</a:t>
            </a:r>
            <a:r>
              <a:rPr lang="en-US" dirty="0"/>
              <a:t> Portal?</a:t>
            </a:r>
          </a:p>
          <a:p>
            <a:pPr fontAlgn="base"/>
            <a:r>
              <a:rPr lang="en-US" dirty="0"/>
              <a:t>Common analysis services </a:t>
            </a:r>
            <a:r>
              <a:rPr lang="en-US" dirty="0" smtClean="0"/>
              <a:t>goals</a:t>
            </a:r>
          </a:p>
          <a:p>
            <a:pPr fontAlgn="base"/>
            <a:r>
              <a:rPr lang="en-US" dirty="0" smtClean="0"/>
              <a:t>Portal workflow</a:t>
            </a:r>
            <a:endParaRPr lang="en-US" dirty="0"/>
          </a:p>
          <a:p>
            <a:pPr fontAlgn="base"/>
            <a:r>
              <a:rPr lang="en-US" dirty="0"/>
              <a:t>Challenges</a:t>
            </a:r>
          </a:p>
          <a:p>
            <a:pPr fontAlgn="base"/>
            <a:r>
              <a:rPr lang="en-US" dirty="0"/>
              <a:t>Architecture</a:t>
            </a:r>
          </a:p>
          <a:p>
            <a:pPr fontAlgn="base"/>
            <a:r>
              <a:rPr lang="en-US" dirty="0"/>
              <a:t>First iteration</a:t>
            </a:r>
          </a:p>
          <a:p>
            <a:pPr fontAlgn="base"/>
            <a:r>
              <a:rPr lang="en-US" dirty="0"/>
              <a:t>Facility </a:t>
            </a:r>
            <a:r>
              <a:rPr lang="en-US" dirty="0" smtClean="0"/>
              <a:t>deployment</a:t>
            </a:r>
            <a:endParaRPr lang="en-US" dirty="0"/>
          </a:p>
          <a:p>
            <a:pPr fontAlgn="base"/>
            <a:r>
              <a:rPr lang="en-US" dirty="0"/>
              <a:t>Status and </a:t>
            </a:r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47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</a:t>
            </a:r>
            <a:r>
              <a:rPr lang="en-US" dirty="0" err="1" smtClean="0"/>
              <a:t>PaNOSC</a:t>
            </a:r>
            <a:r>
              <a:rPr lang="en-US" dirty="0" smtClean="0"/>
              <a:t> Portal?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57200" y="1052736"/>
            <a:ext cx="10967392" cy="4896544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GB" b="1" dirty="0" smtClean="0"/>
              <a:t>The objective of this work package is to make data analysis services available through cloud hosted services and on the EOSC.</a:t>
            </a:r>
          </a:p>
          <a:p>
            <a:pPr lvl="1" fontAlgn="base"/>
            <a:r>
              <a:rPr lang="en-GB" dirty="0" smtClean="0"/>
              <a:t>Build on experience and user feedback from </a:t>
            </a:r>
            <a:r>
              <a:rPr lang="en-GB" dirty="0" smtClean="0">
                <a:hlinkClick r:id="rId2"/>
              </a:rPr>
              <a:t>VISA </a:t>
            </a:r>
            <a:r>
              <a:rPr lang="en-GB" dirty="0" smtClean="0"/>
              <a:t>and </a:t>
            </a:r>
            <a:r>
              <a:rPr lang="en-GB" dirty="0" smtClean="0">
                <a:hlinkClick r:id="rId3"/>
              </a:rPr>
              <a:t>CalipsoPlus</a:t>
            </a:r>
            <a:endParaRPr lang="en-GB" dirty="0" smtClean="0"/>
          </a:p>
          <a:p>
            <a:pPr lvl="1" fontAlgn="base"/>
            <a:r>
              <a:rPr lang="en-GB" dirty="0" smtClean="0"/>
              <a:t>Simplify access to scientific software and tools</a:t>
            </a:r>
          </a:p>
          <a:p>
            <a:pPr lvl="1" fontAlgn="base"/>
            <a:r>
              <a:rPr lang="en-GB" dirty="0" smtClean="0"/>
              <a:t>Promote collaborative and reproducible scientific analysis </a:t>
            </a:r>
          </a:p>
          <a:p>
            <a:pPr fontAlgn="base"/>
            <a:r>
              <a:rPr lang="en-GB" b="1" dirty="0" smtClean="0"/>
              <a:t>Development of a common remote analysis application deployed at each site.</a:t>
            </a:r>
          </a:p>
          <a:p>
            <a:pPr lvl="1" fontAlgn="base"/>
            <a:r>
              <a:rPr lang="en-GB" dirty="0" smtClean="0"/>
              <a:t>Provide Remote Desktops and </a:t>
            </a:r>
            <a:r>
              <a:rPr lang="en-GB" dirty="0" err="1" smtClean="0"/>
              <a:t>Jupyter</a:t>
            </a:r>
            <a:r>
              <a:rPr lang="en-GB" dirty="0" smtClean="0"/>
              <a:t> Notebooks </a:t>
            </a:r>
          </a:p>
          <a:p>
            <a:pPr lvl="1" fontAlgn="base"/>
            <a:r>
              <a:rPr lang="en-GB" dirty="0" smtClean="0"/>
              <a:t>FAIR access to scientific data (public and embargoed)</a:t>
            </a:r>
          </a:p>
          <a:p>
            <a:pPr lvl="1" fontAlgn="base"/>
            <a:r>
              <a:rPr lang="en-GB" dirty="0" smtClean="0"/>
              <a:t>Each facility implements a connector providing access to their compute and data infrastructure</a:t>
            </a:r>
          </a:p>
          <a:p>
            <a:pPr fontAlgn="base"/>
            <a:r>
              <a:rPr lang="en-GB" b="1" dirty="0" smtClean="0"/>
              <a:t>Provide a common API to manage cloud resources on existing compute infrastructure.</a:t>
            </a:r>
          </a:p>
          <a:p>
            <a:pPr lvl="1" fontAlgn="base"/>
            <a:r>
              <a:rPr lang="en-GB" dirty="0" smtClean="0"/>
              <a:t>A user will be able to select any facility and start remotely analysing their data via a single interface</a:t>
            </a:r>
          </a:p>
          <a:p>
            <a:pPr fontAlgn="base"/>
            <a:r>
              <a:rPr lang="en-GB" b="1" dirty="0" smtClean="0"/>
              <a:t>Tie into services provided by other work packages</a:t>
            </a:r>
          </a:p>
          <a:p>
            <a:pPr lvl="1" fontAlgn="base"/>
            <a:r>
              <a:rPr lang="en-GB" dirty="0" smtClean="0"/>
              <a:t>FAIR Data API (WP3)</a:t>
            </a:r>
          </a:p>
          <a:p>
            <a:pPr lvl="1" fontAlgn="base"/>
            <a:r>
              <a:rPr lang="en-GB" dirty="0" smtClean="0"/>
              <a:t>AAI / data access and transfer (WP6)</a:t>
            </a:r>
          </a:p>
          <a:p>
            <a:pPr lvl="1" fontAlgn="base"/>
            <a:r>
              <a:rPr lang="en-GB" dirty="0" smtClean="0"/>
              <a:t>Learning resources (WP8)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6577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</a:t>
            </a:r>
            <a:r>
              <a:rPr lang="en-US" dirty="0" err="1" smtClean="0"/>
              <a:t>PaNOSC</a:t>
            </a:r>
            <a:r>
              <a:rPr lang="en-US" dirty="0" smtClean="0"/>
              <a:t> Portal?</a:t>
            </a:r>
            <a:endParaRPr lang="en-US" dirty="0"/>
          </a:p>
        </p:txBody>
      </p:sp>
      <p:pic>
        <p:nvPicPr>
          <p:cNvPr id="5" name="Picture 2" descr="https://lh3.googleusercontent.com/gQsrOaVpZesBS1oaZNuDoGEneThhjW16lumVfR7TsG54ZCW8SL2nmYeYApe_IZ_xJ2SWj6ikYDk7ZAhc4xXChhaSaUbxEPzn-V_11f2XurFXtaH2A-Q5ZuJF_1gMnKLjGE3b_bFoq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52736"/>
            <a:ext cx="8591128" cy="4832510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143672" y="6077787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alibri" charset="0"/>
                <a:ea typeface="Calibri" charset="0"/>
                <a:cs typeface="Calibri" charset="0"/>
              </a:rPr>
              <a:t>Image provided by J. Grosz (ELI)</a:t>
            </a:r>
            <a:endParaRPr lang="en-GB" sz="1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495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analysis services goals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052736"/>
            <a:ext cx="11039400" cy="4896544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GB" noProof="1" smtClean="0"/>
              <a:t>Provides seamless access to data and remote analysis tools</a:t>
            </a:r>
          </a:p>
          <a:p>
            <a:pPr fontAlgn="base"/>
            <a:r>
              <a:rPr lang="en-GB" noProof="1" smtClean="0"/>
              <a:t>Common user interface and experience</a:t>
            </a:r>
          </a:p>
          <a:p>
            <a:pPr fontAlgn="base"/>
            <a:r>
              <a:rPr lang="en-GB" noProof="1" smtClean="0"/>
              <a:t>Searching user data and open data across all facilities</a:t>
            </a:r>
          </a:p>
          <a:p>
            <a:pPr fontAlgn="base"/>
            <a:r>
              <a:rPr lang="en-GB" noProof="1" smtClean="0"/>
              <a:t>Create a cloud resource for a selected dataset</a:t>
            </a:r>
          </a:p>
          <a:p>
            <a:pPr lvl="1" fontAlgn="base"/>
            <a:r>
              <a:rPr lang="en-GB" noProof="1" smtClean="0"/>
              <a:t>Tailored to the data analysis requirements</a:t>
            </a:r>
          </a:p>
          <a:p>
            <a:pPr lvl="1" fontAlgn="base"/>
            <a:r>
              <a:rPr lang="en-GB" noProof="1" smtClean="0"/>
              <a:t>Configurable environments</a:t>
            </a:r>
          </a:p>
          <a:p>
            <a:pPr fontAlgn="base"/>
            <a:r>
              <a:rPr lang="en-GB" noProof="1" smtClean="0"/>
              <a:t>Collaborating on analysis and sharing the results</a:t>
            </a:r>
          </a:p>
          <a:p>
            <a:pPr lvl="1" fontAlgn="base"/>
            <a:r>
              <a:rPr lang="en-GB" noProof="1" smtClean="0"/>
              <a:t>Common workflows for analysing well defined datasets</a:t>
            </a:r>
          </a:p>
          <a:p>
            <a:pPr lvl="1" fontAlgn="base"/>
            <a:r>
              <a:rPr lang="en-GB" noProof="1" smtClean="0"/>
              <a:t>Sharing Remote Desktop sessions and </a:t>
            </a:r>
            <a:r>
              <a:rPr lang="en-GB" noProof="1" smtClean="0"/>
              <a:t>Jupyter </a:t>
            </a:r>
            <a:r>
              <a:rPr lang="en-GB" noProof="1" smtClean="0"/>
              <a:t>Notebook</a:t>
            </a:r>
          </a:p>
          <a:p>
            <a:pPr lvl="1" fontAlgn="base"/>
            <a:r>
              <a:rPr lang="en-GB" noProof="1" smtClean="0"/>
              <a:t>Facilitating reproducability</a:t>
            </a:r>
            <a:endParaRPr lang="en-GB" noProof="1" smtClean="0"/>
          </a:p>
          <a:p>
            <a:pPr fontAlgn="base"/>
            <a:r>
              <a:rPr lang="en-GB" noProof="1" smtClean="0"/>
              <a:t>Quotas to manage the distribution of cloud resources</a:t>
            </a:r>
          </a:p>
          <a:p>
            <a:pPr fontAlgn="base"/>
            <a:r>
              <a:rPr lang="en-GB" noProof="1" smtClean="0"/>
              <a:t>Common authentication </a:t>
            </a:r>
            <a:r>
              <a:rPr lang="en-GB" noProof="1" smtClean="0"/>
              <a:t>using </a:t>
            </a:r>
            <a:r>
              <a:rPr lang="en-GB" noProof="1" smtClean="0"/>
              <a:t>UmbrellaID</a:t>
            </a:r>
            <a:endParaRPr lang="en-GB" noProof="1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702" y="1844824"/>
            <a:ext cx="2548237" cy="266429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1211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0043" cy="446276"/>
          </a:xfrm>
        </p:spPr>
        <p:txBody>
          <a:bodyPr/>
          <a:lstStyle/>
          <a:p>
            <a:r>
              <a:rPr lang="en-US" dirty="0"/>
              <a:t>Portal </a:t>
            </a:r>
            <a:r>
              <a:rPr lang="en-US" dirty="0" smtClean="0"/>
              <a:t>Workflow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83B0B1DC-242E-E441-BF6E-99975EEB12C3}"/>
              </a:ext>
            </a:extLst>
          </p:cNvPr>
          <p:cNvGrpSpPr/>
          <p:nvPr/>
        </p:nvGrpSpPr>
        <p:grpSpPr>
          <a:xfrm>
            <a:off x="5465776" y="962026"/>
            <a:ext cx="5688632" cy="5019771"/>
            <a:chOff x="1343471" y="929608"/>
            <a:chExt cx="5688632" cy="5019771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xmlns="" id="{9E3FBCEE-A7DF-2341-B466-F1E2E698A5E6}"/>
                </a:ext>
              </a:extLst>
            </p:cNvPr>
            <p:cNvSpPr/>
            <p:nvPr/>
          </p:nvSpPr>
          <p:spPr>
            <a:xfrm>
              <a:off x="1343472" y="929608"/>
              <a:ext cx="3144921" cy="612405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Login to portal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xmlns="" id="{62012DEF-63B0-2741-9106-68BB200F354D}"/>
                </a:ext>
              </a:extLst>
            </p:cNvPr>
            <p:cNvSpPr/>
            <p:nvPr/>
          </p:nvSpPr>
          <p:spPr>
            <a:xfrm>
              <a:off x="1343472" y="1766178"/>
              <a:ext cx="3144921" cy="56854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Find and select data to analyse</a:t>
              </a:r>
            </a:p>
          </p:txBody>
        </p:sp>
        <p:sp>
          <p:nvSpPr>
            <p:cNvPr id="3" name="Diamond 2">
              <a:extLst>
                <a:ext uri="{FF2B5EF4-FFF2-40B4-BE49-F238E27FC236}">
                  <a16:creationId xmlns:a16="http://schemas.microsoft.com/office/drawing/2014/main" xmlns="" id="{C7B910C4-C60F-3A4E-8531-50AE5E57746B}"/>
                </a:ext>
              </a:extLst>
            </p:cNvPr>
            <p:cNvSpPr/>
            <p:nvPr/>
          </p:nvSpPr>
          <p:spPr>
            <a:xfrm>
              <a:off x="1343471" y="2558884"/>
              <a:ext cx="3144921" cy="798108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Is analysis already in progress?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xmlns="" id="{B3BBC6A1-EE9A-DE4A-B639-ECC1EA13D966}"/>
                </a:ext>
              </a:extLst>
            </p:cNvPr>
            <p:cNvSpPr/>
            <p:nvPr/>
          </p:nvSpPr>
          <p:spPr>
            <a:xfrm>
              <a:off x="1343471" y="3581157"/>
              <a:ext cx="3144921" cy="59494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Provision compute resources</a:t>
              </a:r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xmlns="" id="{7C684A14-24AA-9847-90AC-1F1907E51CA4}"/>
                </a:ext>
              </a:extLst>
            </p:cNvPr>
            <p:cNvSpPr/>
            <p:nvPr/>
          </p:nvSpPr>
          <p:spPr>
            <a:xfrm>
              <a:off x="4871864" y="3333853"/>
              <a:ext cx="2160239" cy="1089556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Can I collaborate?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xmlns="" id="{6B5CA647-8CDE-9D46-930B-68B59FB8BB89}"/>
                </a:ext>
              </a:extLst>
            </p:cNvPr>
            <p:cNvSpPr/>
            <p:nvPr/>
          </p:nvSpPr>
          <p:spPr>
            <a:xfrm>
              <a:off x="1343471" y="4400270"/>
              <a:ext cx="3144921" cy="72999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Connect to the analysis environment and analyse data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xmlns="" id="{DC8C093A-3E67-9A44-BF1E-417B526B4244}"/>
                </a:ext>
              </a:extLst>
            </p:cNvPr>
            <p:cNvSpPr/>
            <p:nvPr/>
          </p:nvSpPr>
          <p:spPr>
            <a:xfrm>
              <a:off x="1343471" y="5354431"/>
              <a:ext cx="3144921" cy="594948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rPr>
                <a:t>Save analysis results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xmlns="" id="{3F3B0812-55A6-2B42-A1DD-D9AD3CF94616}"/>
                </a:ext>
              </a:extLst>
            </p:cNvPr>
            <p:cNvCxnSpPr>
              <a:stCxn id="2" idx="2"/>
              <a:endCxn id="5" idx="0"/>
            </p:cNvCxnSpPr>
            <p:nvPr/>
          </p:nvCxnSpPr>
          <p:spPr>
            <a:xfrm>
              <a:off x="2915933" y="1542013"/>
              <a:ext cx="0" cy="2241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77079AC0-6D91-0847-92B6-86DE107571C6}"/>
                </a:ext>
              </a:extLst>
            </p:cNvPr>
            <p:cNvCxnSpPr>
              <a:cxnSpLocks/>
              <a:stCxn id="5" idx="2"/>
              <a:endCxn id="3" idx="0"/>
            </p:cNvCxnSpPr>
            <p:nvPr/>
          </p:nvCxnSpPr>
          <p:spPr>
            <a:xfrm flipH="1">
              <a:off x="2915932" y="2334719"/>
              <a:ext cx="1" cy="2241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D1FA9E2E-85A5-F24A-BDEA-8FD668DF391C}"/>
                </a:ext>
              </a:extLst>
            </p:cNvPr>
            <p:cNvCxnSpPr>
              <a:cxnSpLocks/>
              <a:stCxn id="3" idx="2"/>
              <a:endCxn id="9" idx="0"/>
            </p:cNvCxnSpPr>
            <p:nvPr/>
          </p:nvCxnSpPr>
          <p:spPr>
            <a:xfrm>
              <a:off x="2915932" y="3356992"/>
              <a:ext cx="0" cy="2241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8EA1D907-A49E-F541-91C1-6D98AC8AAD99}"/>
                </a:ext>
              </a:extLst>
            </p:cNvPr>
            <p:cNvCxnSpPr>
              <a:cxnSpLocks/>
              <a:stCxn id="9" idx="2"/>
              <a:endCxn id="12" idx="0"/>
            </p:cNvCxnSpPr>
            <p:nvPr/>
          </p:nvCxnSpPr>
          <p:spPr>
            <a:xfrm>
              <a:off x="2915932" y="4176105"/>
              <a:ext cx="0" cy="2241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xmlns="" id="{DDC835DE-9AA8-2D4D-9BBB-D88A832F13B5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2915932" y="5130266"/>
              <a:ext cx="0" cy="2241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xmlns="" id="{DDC403F6-1BF1-194D-913F-E0CC223FA1EA}"/>
                </a:ext>
              </a:extLst>
            </p:cNvPr>
            <p:cNvCxnSpPr>
              <a:stCxn id="3" idx="3"/>
              <a:endCxn id="11" idx="0"/>
            </p:cNvCxnSpPr>
            <p:nvPr/>
          </p:nvCxnSpPr>
          <p:spPr>
            <a:xfrm>
              <a:off x="4488392" y="2957938"/>
              <a:ext cx="1463592" cy="375915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xmlns="" id="{CAD7426A-078E-924B-A7D7-2CEDD7AFE345}"/>
                </a:ext>
              </a:extLst>
            </p:cNvPr>
            <p:cNvCxnSpPr>
              <a:cxnSpLocks/>
              <a:stCxn id="11" idx="2"/>
              <a:endCxn id="12" idx="3"/>
            </p:cNvCxnSpPr>
            <p:nvPr/>
          </p:nvCxnSpPr>
          <p:spPr>
            <a:xfrm rot="5400000">
              <a:off x="5049259" y="3862542"/>
              <a:ext cx="341859" cy="1463592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xmlns="" id="{59658339-F3FF-D944-97CA-C483283E05D8}"/>
                </a:ext>
              </a:extLst>
            </p:cNvPr>
            <p:cNvCxnSpPr>
              <a:cxnSpLocks/>
              <a:stCxn id="11" idx="1"/>
              <a:endCxn id="9" idx="3"/>
            </p:cNvCxnSpPr>
            <p:nvPr/>
          </p:nvCxnSpPr>
          <p:spPr>
            <a:xfrm flipH="1">
              <a:off x="4488392" y="3878631"/>
              <a:ext cx="3834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E39CF84A-CFD6-5C42-8AAD-3F3CC97B2752}"/>
                </a:ext>
              </a:extLst>
            </p:cNvPr>
            <p:cNvSpPr txBox="1"/>
            <p:nvPr/>
          </p:nvSpPr>
          <p:spPr>
            <a:xfrm>
              <a:off x="5007918" y="2667583"/>
              <a:ext cx="424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Calibri" charset="0"/>
                  <a:ea typeface="Calibri" charset="0"/>
                  <a:cs typeface="Calibri" charset="0"/>
                </a:rPr>
                <a:t>yes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CCC75EFA-6229-3443-AF47-63BB486D648C}"/>
                </a:ext>
              </a:extLst>
            </p:cNvPr>
            <p:cNvSpPr txBox="1"/>
            <p:nvPr/>
          </p:nvSpPr>
          <p:spPr>
            <a:xfrm>
              <a:off x="4989112" y="4475551"/>
              <a:ext cx="424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Calibri" charset="0"/>
                  <a:ea typeface="Calibri" charset="0"/>
                  <a:cs typeface="Calibri" charset="0"/>
                </a:rPr>
                <a:t>yes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B2A76619-164B-9449-B1DB-55E2B6C71C7A}"/>
                </a:ext>
              </a:extLst>
            </p:cNvPr>
            <p:cNvSpPr txBox="1"/>
            <p:nvPr/>
          </p:nvSpPr>
          <p:spPr>
            <a:xfrm>
              <a:off x="4488392" y="3593991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Calibri" charset="0"/>
                  <a:ea typeface="Calibri" charset="0"/>
                  <a:cs typeface="Calibri" charset="0"/>
                </a:rPr>
                <a:t>no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3F6ADAFB-971C-B843-9A8B-E553A5049E04}"/>
                </a:ext>
              </a:extLst>
            </p:cNvPr>
            <p:cNvSpPr txBox="1"/>
            <p:nvPr/>
          </p:nvSpPr>
          <p:spPr>
            <a:xfrm>
              <a:off x="2949697" y="3315185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Calibri" charset="0"/>
                  <a:ea typeface="Calibri" charset="0"/>
                  <a:cs typeface="Calibri" charset="0"/>
                </a:rPr>
                <a:t>no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C2775CC3-DFA0-EE47-A353-56E8D84CE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171" y="977504"/>
            <a:ext cx="2313417" cy="581447"/>
          </a:xfrm>
          <a:prstGeom prst="rect">
            <a:avLst/>
          </a:prstGeom>
        </p:spPr>
      </p:pic>
      <p:sp>
        <p:nvSpPr>
          <p:cNvPr id="44" name="Folded Corner 43">
            <a:extLst>
              <a:ext uri="{FF2B5EF4-FFF2-40B4-BE49-F238E27FC236}">
                <a16:creationId xmlns:a16="http://schemas.microsoft.com/office/drawing/2014/main" xmlns="" id="{79608A83-DAAB-BE4D-B4BD-4BE1A5E77C05}"/>
              </a:ext>
            </a:extLst>
          </p:cNvPr>
          <p:cNvSpPr/>
          <p:nvPr/>
        </p:nvSpPr>
        <p:spPr>
          <a:xfrm>
            <a:off x="3672203" y="1835706"/>
            <a:ext cx="864096" cy="472846"/>
          </a:xfrm>
          <a:prstGeom prst="foldedCorner">
            <a:avLst/>
          </a:prstGeom>
          <a:solidFill>
            <a:srgbClr val="FFEE9A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WP3</a:t>
            </a:r>
          </a:p>
        </p:txBody>
      </p:sp>
      <p:sp>
        <p:nvSpPr>
          <p:cNvPr id="47" name="Folded Corner 46">
            <a:extLst>
              <a:ext uri="{FF2B5EF4-FFF2-40B4-BE49-F238E27FC236}">
                <a16:creationId xmlns:a16="http://schemas.microsoft.com/office/drawing/2014/main" xmlns="" id="{7CB84974-FF24-D446-9712-C725654F404F}"/>
              </a:ext>
            </a:extLst>
          </p:cNvPr>
          <p:cNvSpPr/>
          <p:nvPr/>
        </p:nvSpPr>
        <p:spPr>
          <a:xfrm>
            <a:off x="3680173" y="1035162"/>
            <a:ext cx="864096" cy="472846"/>
          </a:xfrm>
          <a:prstGeom prst="foldedCorner">
            <a:avLst/>
          </a:prstGeom>
          <a:solidFill>
            <a:srgbClr val="FFEE9A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WP6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A4A84793-1253-6D49-8617-F58A285F4084}"/>
              </a:ext>
            </a:extLst>
          </p:cNvPr>
          <p:cNvGrpSpPr/>
          <p:nvPr/>
        </p:nvGrpSpPr>
        <p:grpSpPr>
          <a:xfrm>
            <a:off x="2016019" y="2622934"/>
            <a:ext cx="2520280" cy="1691628"/>
            <a:chOff x="2016019" y="2385979"/>
            <a:chExt cx="2520280" cy="169162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xmlns="" id="{10D941D4-737C-564B-8E01-302BD62B494E}"/>
                </a:ext>
              </a:extLst>
            </p:cNvPr>
            <p:cNvSpPr/>
            <p:nvPr/>
          </p:nvSpPr>
          <p:spPr>
            <a:xfrm>
              <a:off x="2016019" y="2385979"/>
              <a:ext cx="2520280" cy="16916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98F1E765-6BBC-8D49-944C-D217113CA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41960" y="3194348"/>
              <a:ext cx="760144" cy="739912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xmlns="" id="{B8DA60D8-7E29-0E42-B698-1112BAE4F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8016" y="2568529"/>
              <a:ext cx="1861117" cy="331546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xmlns="" id="{9AFA9334-3506-8E40-AE5F-7D16D734A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2662" y="3119182"/>
              <a:ext cx="972943" cy="890243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xmlns="" id="{D75DC159-78FF-7042-BE6B-C74BB6190FF9}"/>
              </a:ext>
            </a:extLst>
          </p:cNvPr>
          <p:cNvSpPr/>
          <p:nvPr/>
        </p:nvSpPr>
        <p:spPr>
          <a:xfrm>
            <a:off x="631524" y="4541637"/>
            <a:ext cx="3904775" cy="144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87D6841A-FF8F-9541-9667-A288841508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050" y="4652705"/>
            <a:ext cx="2064803" cy="116009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CB146477-8B45-C14D-B65B-C0E6206343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37" y="4634255"/>
            <a:ext cx="1032424" cy="1196752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xmlns="" id="{50DD8EA8-9B7B-1245-BB48-832F9D6CAFCA}"/>
              </a:ext>
            </a:extLst>
          </p:cNvPr>
          <p:cNvCxnSpPr>
            <a:cxnSpLocks/>
            <a:stCxn id="9" idx="1"/>
            <a:endCxn id="59" idx="3"/>
          </p:cNvCxnSpPr>
          <p:nvPr/>
        </p:nvCxnSpPr>
        <p:spPr>
          <a:xfrm flipH="1" flipV="1">
            <a:off x="4536299" y="3468748"/>
            <a:ext cx="929477" cy="442301"/>
          </a:xfrm>
          <a:prstGeom prst="line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xmlns="" id="{E4C7E3F9-16BD-8B43-91E2-F54CB01B409F}"/>
              </a:ext>
            </a:extLst>
          </p:cNvPr>
          <p:cNvCxnSpPr>
            <a:cxnSpLocks/>
            <a:stCxn id="12" idx="1"/>
            <a:endCxn id="70" idx="3"/>
          </p:cNvCxnSpPr>
          <p:nvPr/>
        </p:nvCxnSpPr>
        <p:spPr>
          <a:xfrm flipH="1">
            <a:off x="4536299" y="4797686"/>
            <a:ext cx="929477" cy="464031"/>
          </a:xfrm>
          <a:prstGeom prst="line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xmlns="" id="{16A04CE5-848B-604B-BBEB-763A4765CF08}"/>
              </a:ext>
            </a:extLst>
          </p:cNvPr>
          <p:cNvCxnSpPr>
            <a:cxnSpLocks/>
            <a:stCxn id="2" idx="1"/>
            <a:endCxn id="47" idx="3"/>
          </p:cNvCxnSpPr>
          <p:nvPr/>
        </p:nvCxnSpPr>
        <p:spPr>
          <a:xfrm flipH="1">
            <a:off x="4544269" y="1268229"/>
            <a:ext cx="921508" cy="3356"/>
          </a:xfrm>
          <a:prstGeom prst="line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xmlns="" id="{E495BC01-CF75-494B-98C6-583E7BD6FB20}"/>
              </a:ext>
            </a:extLst>
          </p:cNvPr>
          <p:cNvCxnSpPr>
            <a:cxnSpLocks/>
            <a:stCxn id="5" idx="1"/>
            <a:endCxn id="44" idx="3"/>
          </p:cNvCxnSpPr>
          <p:nvPr/>
        </p:nvCxnSpPr>
        <p:spPr>
          <a:xfrm flipH="1" flipV="1">
            <a:off x="4536299" y="2072129"/>
            <a:ext cx="929478" cy="10738"/>
          </a:xfrm>
          <a:prstGeom prst="line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73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052736"/>
            <a:ext cx="7943056" cy="4896544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b="1" dirty="0"/>
              <a:t>Each facility has different infrastructure, services and needs</a:t>
            </a:r>
          </a:p>
          <a:p>
            <a:pPr lvl="1" fontAlgn="base"/>
            <a:r>
              <a:rPr lang="en-US" dirty="0"/>
              <a:t>Data analysis survey carried out to get a better understanding</a:t>
            </a:r>
          </a:p>
          <a:p>
            <a:pPr lvl="1" fontAlgn="base"/>
            <a:r>
              <a:rPr lang="en-US" u="sng" dirty="0">
                <a:hlinkClick r:id="rId2"/>
              </a:rPr>
              <a:t>Use cases</a:t>
            </a:r>
            <a:r>
              <a:rPr lang="en-US" dirty="0"/>
              <a:t> and </a:t>
            </a:r>
            <a:r>
              <a:rPr lang="en-US" u="sng" dirty="0">
                <a:hlinkClick r:id="rId3"/>
              </a:rPr>
              <a:t>specification</a:t>
            </a:r>
            <a:r>
              <a:rPr lang="en-US" dirty="0"/>
              <a:t> validated by all partners</a:t>
            </a:r>
          </a:p>
          <a:p>
            <a:pPr fontAlgn="base"/>
            <a:r>
              <a:rPr lang="en-US" b="1" dirty="0"/>
              <a:t>Distributed development across facilities</a:t>
            </a:r>
          </a:p>
          <a:p>
            <a:pPr lvl="1" fontAlgn="base"/>
            <a:r>
              <a:rPr lang="en-US" dirty="0"/>
              <a:t>Different skill sets and availabilities</a:t>
            </a:r>
          </a:p>
          <a:p>
            <a:pPr fontAlgn="base"/>
            <a:r>
              <a:rPr lang="en-US" b="1" dirty="0"/>
              <a:t>Different levels of maturity of existing solutions</a:t>
            </a:r>
          </a:p>
          <a:p>
            <a:pPr lvl="1" fontAlgn="base"/>
            <a:r>
              <a:rPr lang="en-US" dirty="0"/>
              <a:t>Data policy, DOIs, Remote Desktops, </a:t>
            </a:r>
            <a:r>
              <a:rPr lang="en-US" dirty="0" err="1"/>
              <a:t>Jupyter</a:t>
            </a:r>
            <a:r>
              <a:rPr lang="en-US" dirty="0"/>
              <a:t> Notebooks, </a:t>
            </a:r>
            <a:r>
              <a:rPr lang="en-US" dirty="0" err="1"/>
              <a:t>NeXUS</a:t>
            </a:r>
            <a:r>
              <a:rPr lang="en-US" dirty="0"/>
              <a:t> etc.</a:t>
            </a:r>
          </a:p>
          <a:p>
            <a:pPr fontAlgn="base"/>
            <a:r>
              <a:rPr lang="en-US" b="1" dirty="0"/>
              <a:t>Deployment</a:t>
            </a:r>
          </a:p>
          <a:p>
            <a:pPr lvl="1" fontAlgn="base"/>
            <a:r>
              <a:rPr lang="en-US" dirty="0"/>
              <a:t>Different levels of experience</a:t>
            </a:r>
          </a:p>
        </p:txBody>
      </p:sp>
      <p:pic>
        <p:nvPicPr>
          <p:cNvPr id="4104" name="Picture 8" descr="hallenge-icon-300x300 - Nonprofit Websites &amp; Fundraising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1700808"/>
            <a:ext cx="3288876" cy="328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425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908720"/>
            <a:ext cx="6358880" cy="5040560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GB" b="1" dirty="0" smtClean="0"/>
              <a:t>Built on a micro-service architecture</a:t>
            </a:r>
          </a:p>
          <a:p>
            <a:pPr lvl="1" fontAlgn="base"/>
            <a:r>
              <a:rPr lang="en-GB" dirty="0" smtClean="0"/>
              <a:t>Easy to have multiple developers developing separate functionalities (shared responsibilities)</a:t>
            </a:r>
          </a:p>
          <a:p>
            <a:pPr lvl="1" fontAlgn="base"/>
            <a:r>
              <a:rPr lang="en-GB" dirty="0" smtClean="0"/>
              <a:t>Well-defined API for each module/service</a:t>
            </a:r>
          </a:p>
          <a:p>
            <a:pPr lvl="2" fontAlgn="base"/>
            <a:r>
              <a:rPr lang="en-GB" dirty="0" smtClean="0"/>
              <a:t>Enable site-specific implementations</a:t>
            </a:r>
          </a:p>
          <a:p>
            <a:pPr lvl="1" fontAlgn="base"/>
            <a:r>
              <a:rPr lang="en-GB" dirty="0" smtClean="0"/>
              <a:t>Less dependence on a single language/technology (allows flexibility)</a:t>
            </a:r>
          </a:p>
          <a:p>
            <a:pPr fontAlgn="base"/>
            <a:r>
              <a:rPr lang="en-GB" b="1" dirty="0" smtClean="0"/>
              <a:t>Identified </a:t>
            </a:r>
            <a:r>
              <a:rPr lang="en-GB" b="1" i="1" dirty="0" smtClean="0"/>
              <a:t>core </a:t>
            </a:r>
            <a:r>
              <a:rPr lang="en-GB" b="1" dirty="0" smtClean="0"/>
              <a:t>and </a:t>
            </a:r>
            <a:r>
              <a:rPr lang="en-GB" b="1" i="1" dirty="0" smtClean="0"/>
              <a:t>secondary </a:t>
            </a:r>
            <a:r>
              <a:rPr lang="en-GB" b="1" dirty="0" smtClean="0"/>
              <a:t>services</a:t>
            </a:r>
          </a:p>
          <a:p>
            <a:pPr lvl="1" fontAlgn="base"/>
            <a:r>
              <a:rPr lang="en-GB" dirty="0" smtClean="0"/>
              <a:t>Analysis of the use cases and feature prioritisation</a:t>
            </a:r>
          </a:p>
          <a:p>
            <a:pPr fontAlgn="base"/>
            <a:r>
              <a:rPr lang="en-GB" b="1" dirty="0" smtClean="0"/>
              <a:t>Iterative development</a:t>
            </a:r>
          </a:p>
          <a:p>
            <a:pPr lvl="1" fontAlgn="base"/>
            <a:r>
              <a:rPr lang="en-GB" dirty="0" smtClean="0"/>
              <a:t>Enables quick feedback</a:t>
            </a:r>
          </a:p>
          <a:p>
            <a:pPr lvl="1" fontAlgn="base"/>
            <a:r>
              <a:rPr lang="en-GB" dirty="0" smtClean="0"/>
              <a:t>Reactive to changes</a:t>
            </a:r>
          </a:p>
          <a:p>
            <a:pPr fontAlgn="base"/>
            <a:r>
              <a:rPr lang="en-GB" b="1" dirty="0" smtClean="0"/>
              <a:t>Documentation publically </a:t>
            </a:r>
            <a:r>
              <a:rPr lang="en-GB" b="1" u="sng" dirty="0" smtClean="0">
                <a:hlinkClick r:id="rId2"/>
              </a:rPr>
              <a:t>available</a:t>
            </a:r>
            <a:endParaRPr lang="en-GB" b="1" dirty="0"/>
          </a:p>
        </p:txBody>
      </p:sp>
      <p:pic>
        <p:nvPicPr>
          <p:cNvPr id="2050" name="Picture 2" descr="https://lh3.googleusercontent.com/AgiO1KMBDgRm9nN3nJ1i17rd54dYURY9dm3ZxtuwwZstWXvst5_NagCl0GHP0q4xOVmPNLMg0svBT6PvU50ySq_v_j_FXpB8tGdXXyKJIj5PF2TQrbn2ryNR70CBm9RAUzEx236A1y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2060848"/>
            <a:ext cx="5138655" cy="3024336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871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iteration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052736"/>
            <a:ext cx="5854824" cy="4896544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Management of compute resources</a:t>
            </a:r>
          </a:p>
          <a:p>
            <a:pPr lvl="1" fontAlgn="base"/>
            <a:r>
              <a:rPr lang="en-US" dirty="0"/>
              <a:t>Implementation of Kubernetes </a:t>
            </a:r>
            <a:r>
              <a:rPr lang="en-US" i="1" dirty="0"/>
              <a:t>cloud provider</a:t>
            </a:r>
            <a:r>
              <a:rPr lang="en-US" dirty="0"/>
              <a:t>. </a:t>
            </a:r>
          </a:p>
          <a:p>
            <a:pPr fontAlgn="base"/>
            <a:r>
              <a:rPr lang="en-US" b="1" dirty="0"/>
              <a:t>Validation of architecture core services</a:t>
            </a:r>
          </a:p>
          <a:p>
            <a:pPr lvl="1" fontAlgn="base"/>
            <a:r>
              <a:rPr lang="en-US" dirty="0"/>
              <a:t>Deployed at partner sites</a:t>
            </a:r>
          </a:p>
          <a:p>
            <a:pPr fontAlgn="base"/>
            <a:r>
              <a:rPr lang="en-US" b="1" dirty="0"/>
              <a:t>User authentication (OpenID connect)</a:t>
            </a:r>
          </a:p>
          <a:p>
            <a:pPr fontAlgn="base"/>
            <a:r>
              <a:rPr lang="en-US" b="1" dirty="0"/>
              <a:t>Obtain feedback</a:t>
            </a:r>
          </a:p>
          <a:p>
            <a:pPr lvl="1" fontAlgn="base"/>
            <a:r>
              <a:rPr lang="en-US" dirty="0"/>
              <a:t>Encountered problems / constraints / edge </a:t>
            </a:r>
            <a:r>
              <a:rPr lang="en-US" dirty="0" smtClean="0"/>
              <a:t>cases</a:t>
            </a:r>
          </a:p>
          <a:p>
            <a:pPr fontAlgn="base"/>
            <a:r>
              <a:rPr lang="en-US" b="1" dirty="0" smtClean="0"/>
              <a:t>Micro-services developing use </a:t>
            </a:r>
            <a:r>
              <a:rPr lang="en-US" b="1" dirty="0" err="1" smtClean="0"/>
              <a:t>NodeJS</a:t>
            </a:r>
            <a:r>
              <a:rPr lang="en-US" b="1" dirty="0" smtClean="0"/>
              <a:t> / Java</a:t>
            </a:r>
            <a:endParaRPr lang="en-US" b="1" dirty="0"/>
          </a:p>
          <a:p>
            <a:pPr fontAlgn="base"/>
            <a:r>
              <a:rPr lang="en-US" b="1" dirty="0"/>
              <a:t>All source code is Open Source and made available on </a:t>
            </a:r>
            <a:r>
              <a:rPr lang="en-US" b="1" u="sng" dirty="0">
                <a:hlinkClick r:id="rId3"/>
              </a:rPr>
              <a:t>GitHub</a:t>
            </a:r>
            <a:r>
              <a:rPr lang="en-US" b="1" dirty="0"/>
              <a:t>.</a:t>
            </a:r>
          </a:p>
        </p:txBody>
      </p:sp>
      <p:pic>
        <p:nvPicPr>
          <p:cNvPr id="3076" name="Picture 4" descr="https://lh6.googleusercontent.com/FD5eKWDuQmsy40mkv4qxdStDnhWTrJAeed7-zEOhWUQ8Eg4p94e4W8d6NNctQYA6EEX-pDoY2nq0nMn6sUHV6jkf1bbjJFfqJvElXEiGgcvrqjEqFSm0BIwvqvbv43HwF_igkrbobn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56792"/>
            <a:ext cx="6016667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271490"/>
      </p:ext>
    </p:extLst>
  </p:cSld>
  <p:clrMapOvr>
    <a:masterClrMapping/>
  </p:clrMapOvr>
</p:sld>
</file>

<file path=ppt/theme/theme1.xml><?xml version="1.0" encoding="utf-8"?>
<a:theme xmlns:a="http://schemas.openxmlformats.org/drawingml/2006/main" name="PaNOSC_ppt_template_202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zato 2">
      <a:majorFont>
        <a:latin typeface="Muli Regular"/>
        <a:ea typeface=""/>
        <a:cs typeface=""/>
      </a:majorFont>
      <a:minorFont>
        <a:latin typeface="Muli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ogo+EU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zato 2">
      <a:majorFont>
        <a:latin typeface="Muli Regular"/>
        <a:ea typeface=""/>
        <a:cs typeface=""/>
      </a:majorFont>
      <a:minorFont>
        <a:latin typeface="Muli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aNOSC_EUflag+ba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zato 2">
      <a:majorFont>
        <a:latin typeface="Muli Regular"/>
        <a:ea typeface=""/>
        <a:cs typeface=""/>
      </a:majorFont>
      <a:minorFont>
        <a:latin typeface="Muli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aNOSC_LOGO-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zato 2">
      <a:majorFont>
        <a:latin typeface="Muli Regular"/>
        <a:ea typeface=""/>
        <a:cs typeface=""/>
      </a:majorFont>
      <a:minorFont>
        <a:latin typeface="Muli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PaNOSC_ppt_template_2020</Template>
  <TotalTime>322</TotalTime>
  <Words>457</Words>
  <Application>Microsoft Macintosh PowerPoint</Application>
  <PresentationFormat>Widescreen</PresentationFormat>
  <Paragraphs>118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Calibri</vt:lpstr>
      <vt:lpstr>Courier New</vt:lpstr>
      <vt:lpstr>Muli</vt:lpstr>
      <vt:lpstr>Muli Regular</vt:lpstr>
      <vt:lpstr>Wingdings</vt:lpstr>
      <vt:lpstr>Arial</vt:lpstr>
      <vt:lpstr>PaNOSC_ppt_template_2020</vt:lpstr>
      <vt:lpstr>Logo+EUtext</vt:lpstr>
      <vt:lpstr>PaNOSC_EUflag+bar</vt:lpstr>
      <vt:lpstr>PaNOSC_LOGO-only</vt:lpstr>
      <vt:lpstr>PaNOSC Portal Architecture</vt:lpstr>
      <vt:lpstr>Overview</vt:lpstr>
      <vt:lpstr>What is the PaNOSC Portal?</vt:lpstr>
      <vt:lpstr>What is the PaNOSC Portal?</vt:lpstr>
      <vt:lpstr>Common analysis services goals</vt:lpstr>
      <vt:lpstr>Portal Workflow</vt:lpstr>
      <vt:lpstr>Challenges</vt:lpstr>
      <vt:lpstr>Architecture</vt:lpstr>
      <vt:lpstr>First iteration</vt:lpstr>
      <vt:lpstr>Facility Deployment</vt:lpstr>
      <vt:lpstr>Status and Roadmap</vt:lpstr>
      <vt:lpstr>Thank you</vt:lpstr>
    </vt:vector>
  </TitlesOfParts>
  <LinksUpToDate>false</LinksUpToDate>
  <SharedDoc>false</SharedDoc>
  <HyperlinkBase/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 on one or more lines</dc:title>
  <dc:creator>loveriot</dc:creator>
  <cp:lastModifiedBy>Microsoft Office User</cp:lastModifiedBy>
  <cp:revision>24</cp:revision>
  <dcterms:created xsi:type="dcterms:W3CDTF">2020-05-05T08:39:56Z</dcterms:created>
  <dcterms:modified xsi:type="dcterms:W3CDTF">2020-06-05T11:25:55Z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2019-04-19T10:00:00Z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2019-04-23T10:00:00Z</vt:filetime>
  </property>
</Properties>
</file>